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46FE8-6283-497A-A561-6A64CCA91C78}" type="datetimeFigureOut">
              <a:rPr lang="ru-RU" smtClean="0"/>
              <a:t>19.10.2016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42213-171B-48BF-AF59-DBF739B13C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10418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46FE8-6283-497A-A561-6A64CCA91C78}" type="datetimeFigureOut">
              <a:rPr lang="ru-RU" smtClean="0"/>
              <a:t>19.10.2016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42213-171B-48BF-AF59-DBF739B13C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17748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46FE8-6283-497A-A561-6A64CCA91C78}" type="datetimeFigureOut">
              <a:rPr lang="ru-RU" smtClean="0"/>
              <a:t>19.10.2016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42213-171B-48BF-AF59-DBF739B13C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45020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Пустой с лого и номер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2350" y="6405331"/>
            <a:ext cx="980413" cy="182011"/>
          </a:xfrm>
          <a:prstGeom prst="rect">
            <a:avLst/>
          </a:prstGeom>
        </p:spPr>
      </p:pic>
      <p:sp>
        <p:nvSpPr>
          <p:cNvPr id="15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763019" y="6191269"/>
            <a:ext cx="3073440" cy="381003"/>
          </a:xfrm>
          <a:prstGeom prst="rect">
            <a:avLst/>
          </a:prstGeom>
        </p:spPr>
        <p:txBody>
          <a:bodyPr/>
          <a:lstStyle>
            <a:lvl1pPr algn="r">
              <a:defRPr lang="ru-RU" sz="1600" kern="1200" smtClean="0">
                <a:solidFill>
                  <a:schemeClr val="bg1">
                    <a:lumMod val="50000"/>
                  </a:schemeClr>
                </a:solidFill>
                <a:latin typeface="Segoe UI Light" panose="020B0502040204020203" pitchFamily="34" charset="0"/>
                <a:ea typeface="+mn-ea"/>
                <a:cs typeface="+mn-cs"/>
              </a:defRPr>
            </a:lvl1pPr>
          </a:lstStyle>
          <a:p>
            <a:fld id="{DCC4A859-70EC-4313-894F-7E0A72A70F4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841974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46FE8-6283-497A-A561-6A64CCA91C78}" type="datetimeFigureOut">
              <a:rPr lang="ru-RU" smtClean="0"/>
              <a:t>19.10.2016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42213-171B-48BF-AF59-DBF739B13C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7960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46FE8-6283-497A-A561-6A64CCA91C78}" type="datetimeFigureOut">
              <a:rPr lang="ru-RU" smtClean="0"/>
              <a:t>19.10.2016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42213-171B-48BF-AF59-DBF739B13C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2301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46FE8-6283-497A-A561-6A64CCA91C78}" type="datetimeFigureOut">
              <a:rPr lang="ru-RU" smtClean="0"/>
              <a:t>19.10.2016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42213-171B-48BF-AF59-DBF739B13C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24630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46FE8-6283-497A-A561-6A64CCA91C78}" type="datetimeFigureOut">
              <a:rPr lang="ru-RU" smtClean="0"/>
              <a:t>19.10.2016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42213-171B-48BF-AF59-DBF739B13C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90950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46FE8-6283-497A-A561-6A64CCA91C78}" type="datetimeFigureOut">
              <a:rPr lang="ru-RU" smtClean="0"/>
              <a:t>19.10.2016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42213-171B-48BF-AF59-DBF739B13C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79412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46FE8-6283-497A-A561-6A64CCA91C78}" type="datetimeFigureOut">
              <a:rPr lang="ru-RU" smtClean="0"/>
              <a:t>19.10.2016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42213-171B-48BF-AF59-DBF739B13C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28836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46FE8-6283-497A-A561-6A64CCA91C78}" type="datetimeFigureOut">
              <a:rPr lang="ru-RU" smtClean="0"/>
              <a:t>19.10.2016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42213-171B-48BF-AF59-DBF739B13C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77040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46FE8-6283-497A-A561-6A64CCA91C78}" type="datetimeFigureOut">
              <a:rPr lang="ru-RU" smtClean="0"/>
              <a:t>19.10.2016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42213-171B-48BF-AF59-DBF739B13C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29549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646FE8-6283-497A-A561-6A64CCA91C78}" type="datetimeFigureOut">
              <a:rPr lang="ru-RU" smtClean="0"/>
              <a:t>19.10.2016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942213-171B-48BF-AF59-DBF739B13C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01831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Текст 4"/>
          <p:cNvSpPr txBox="1">
            <a:spLocks/>
          </p:cNvSpPr>
          <p:nvPr/>
        </p:nvSpPr>
        <p:spPr bwMode="auto">
          <a:xfrm>
            <a:off x="727426" y="-123394"/>
            <a:ext cx="10561173" cy="5636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893" tIns="60945" rIns="121893" bIns="60945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buFont typeface="Arial" charset="0"/>
              <a:buNone/>
            </a:pPr>
            <a:endParaRPr lang="ru-RU" altLang="ru-RU" sz="2400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17" name="Рисунок 18" descr="полоса с сайта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10"/>
          <a:stretch>
            <a:fillRect/>
          </a:stretch>
        </p:blipFill>
        <p:spPr bwMode="auto">
          <a:xfrm>
            <a:off x="1" y="-4233"/>
            <a:ext cx="190500" cy="68622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7850772"/>
              </p:ext>
            </p:extLst>
          </p:nvPr>
        </p:nvGraphicFramePr>
        <p:xfrm>
          <a:off x="727426" y="145695"/>
          <a:ext cx="9401023" cy="5830855"/>
        </p:xfrm>
        <a:graphic>
          <a:graphicData uri="http://schemas.openxmlformats.org/drawingml/2006/table">
            <a:tbl>
              <a:tblPr/>
              <a:tblGrid>
                <a:gridCol w="1685159"/>
                <a:gridCol w="2819320"/>
                <a:gridCol w="4896544"/>
              </a:tblGrid>
              <a:tr h="67891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Цель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7825" marR="7825" marT="7825" marB="0" anchor="ctr">
                    <a:lnL w="12700" cap="flat" cmpd="sng" algn="ctr">
                      <a:solidFill>
                        <a:srgbClr val="B9DE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DE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1D87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1D87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CF1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Тактика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7825" marR="7825" marT="7825" marB="0" anchor="ctr">
                    <a:lnL w="12700" cap="flat" cmpd="sng" algn="ctr">
                      <a:solidFill>
                        <a:srgbClr val="B9DE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DE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1D87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1D87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CF1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УТП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7825" marR="7825" marT="7825" marB="0" anchor="ctr">
                    <a:lnL w="12700" cap="flat" cmpd="sng" algn="ctr">
                      <a:solidFill>
                        <a:srgbClr val="B9DE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DE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1D87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1D87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CF1F8"/>
                    </a:solidFill>
                  </a:tcPr>
                </a:tc>
              </a:tr>
              <a:tr h="1227025">
                <a:tc>
                  <a:txBody>
                    <a:bodyPr/>
                    <a:lstStyle/>
                    <a:p>
                      <a:pPr marL="0" indent="85725" algn="l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Ценовое предложение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825" marR="7825" marT="7825" marB="0" anchor="ctr">
                    <a:lnL w="12700" cap="flat" cmpd="sng" algn="ctr">
                      <a:solidFill>
                        <a:srgbClr val="B9DE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DE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1D87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DE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2000" lvl="0" indent="0" algn="l" fontAlgn="b">
                        <a:buFont typeface="Arial" panose="020B0604020202020204" pitchFamily="34" charset="0"/>
                        <a:buNone/>
                      </a:pPr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/>
                      </a:r>
                      <a:b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Качество</a:t>
                      </a:r>
                    </a:p>
                    <a:p>
                      <a:pPr marL="72000" lvl="0" indent="0" algn="l" fontAlgn="b">
                        <a:buFont typeface="Arial" panose="020B0604020202020204" pitchFamily="34" charset="0"/>
                        <a:buNone/>
                      </a:pPr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Низкая цена</a:t>
                      </a:r>
                    </a:p>
                    <a:p>
                      <a:pPr marL="72000" lvl="0" indent="0" algn="l" fontAlgn="b">
                        <a:buFont typeface="Arial" panose="020B0604020202020204" pitchFamily="34" charset="0"/>
                        <a:buNone/>
                      </a:pPr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Выбор</a:t>
                      </a:r>
                      <a:b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7825" marR="7825" marT="7825" marB="0" anchor="ctr">
                    <a:lnL w="12700" cap="flat" cmpd="sng" algn="ctr">
                      <a:solidFill>
                        <a:srgbClr val="B9DE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DE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1D87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DE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2000" algn="l" fontAlgn="b">
                        <a:tabLst>
                          <a:tab pos="1882775" algn="l"/>
                        </a:tabLst>
                      </a:pP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100% качество, Лучшие продажи</a:t>
                      </a:r>
                    </a:p>
                    <a:p>
                      <a:pPr marL="72000" algn="l" fontAlgn="b">
                        <a:tabLst>
                          <a:tab pos="1882775" algn="l"/>
                        </a:tabLst>
                      </a:pP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Гарантия низких цен, Распродажа, Выгодная покупка</a:t>
                      </a:r>
                    </a:p>
                    <a:p>
                      <a:pPr marL="72000" algn="l" fontAlgn="b">
                        <a:tabLst>
                          <a:tab pos="1882775" algn="l"/>
                        </a:tabLst>
                      </a:pP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Более 5000 товаров, широкий выбор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825" marR="7825" marT="7825" marB="0" anchor="ctr">
                    <a:lnL w="12700" cap="flat" cmpd="sng" algn="ctr">
                      <a:solidFill>
                        <a:srgbClr val="B9DE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DE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1D87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DE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470865">
                <a:tc>
                  <a:txBody>
                    <a:bodyPr/>
                    <a:lstStyle/>
                    <a:p>
                      <a:pPr marL="0" indent="85725" algn="l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Опасения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825" marR="7825" marT="7825" marB="0" anchor="ctr">
                    <a:lnL w="12700" cap="flat" cmpd="sng" algn="ctr">
                      <a:solidFill>
                        <a:srgbClr val="B9DE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DE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DE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DE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2000" lvl="0" algn="l" fontAlgn="b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/>
                      </a:r>
                      <a:b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Доверие</a:t>
                      </a:r>
                    </a:p>
                    <a:p>
                      <a:pPr marL="72000" lvl="0" algn="l" fontAlgn="b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Нет скрытых платежей</a:t>
                      </a:r>
                    </a:p>
                    <a:p>
                      <a:pPr marL="72000" lvl="0" algn="l" fontAlgn="b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Время ограничено</a:t>
                      </a:r>
                    </a:p>
                    <a:p>
                      <a:pPr marL="72000" lvl="0" algn="l" fontAlgn="b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Риск против выгоды</a:t>
                      </a:r>
                      <a:b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7825" marR="7825" marT="7825" marB="0" anchor="ctr">
                    <a:lnL w="12700" cap="flat" cmpd="sng" algn="ctr">
                      <a:solidFill>
                        <a:srgbClr val="B9DE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DE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DE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DE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2000" algn="l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Работаем с 1984</a:t>
                      </a:r>
                    </a:p>
                    <a:p>
                      <a:pPr marL="72000" algn="l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Бесплатная бронь</a:t>
                      </a:r>
                    </a:p>
                    <a:p>
                      <a:pPr marL="72000" algn="l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Даты окончания акции, Предложение ограничено</a:t>
                      </a:r>
                    </a:p>
                    <a:p>
                      <a:pPr marL="72000" algn="l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Не упусти шанс, Почему бы и нет, Не откладывайте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825" marR="7825" marT="7825" marB="0" anchor="ctr">
                    <a:lnL w="12700" cap="flat" cmpd="sng" algn="ctr">
                      <a:solidFill>
                        <a:srgbClr val="B9DE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DE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DE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DE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227025">
                <a:tc>
                  <a:txBody>
                    <a:bodyPr/>
                    <a:lstStyle/>
                    <a:p>
                      <a:pPr marL="0" indent="85725" algn="l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Возражения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825" marR="7825" marT="7825" marB="0" anchor="ctr">
                    <a:lnL w="12700" cap="flat" cmpd="sng" algn="ctr">
                      <a:solidFill>
                        <a:srgbClr val="B9DE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DE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DE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DE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2000" lvl="0" algn="l" fontAlgn="b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/>
                      </a:r>
                      <a:b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Быстрые изменения в заказе</a:t>
                      </a:r>
                    </a:p>
                    <a:p>
                      <a:pPr marL="72000" lvl="0" algn="l" fontAlgn="b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Политика возврата</a:t>
                      </a:r>
                    </a:p>
                    <a:p>
                      <a:pPr marL="72000" lvl="0" algn="l" fontAlgn="b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Простота оформления заказа</a:t>
                      </a:r>
                      <a:b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7825" marR="7825" marT="7825" marB="0" anchor="ctr">
                    <a:lnL w="12700" cap="flat" cmpd="sng" algn="ctr">
                      <a:solidFill>
                        <a:srgbClr val="B9DE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DE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DE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DE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2000" algn="l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Доставка в течение дня, В наличии </a:t>
                      </a:r>
                    </a:p>
                    <a:p>
                      <a:pPr marL="72000" algn="l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Бесплатный возврат, В течение 30 дней, Без проблем </a:t>
                      </a:r>
                    </a:p>
                    <a:p>
                      <a:pPr marL="72000" algn="l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Быстро и легко, В течение минуты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825" marR="7825" marT="7825" marB="0" anchor="ctr">
                    <a:lnL w="12700" cap="flat" cmpd="sng" algn="ctr">
                      <a:solidFill>
                        <a:srgbClr val="B9DE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DE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DE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DE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227025">
                <a:tc>
                  <a:txBody>
                    <a:bodyPr/>
                    <a:lstStyle/>
                    <a:p>
                      <a:pPr marL="0" indent="85725" algn="l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Поощрения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825" marR="7825" marT="7825" marB="0" anchor="ctr">
                    <a:lnL w="12700" cap="flat" cmpd="sng" algn="ctr">
                      <a:solidFill>
                        <a:srgbClr val="B9DE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DE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DE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DE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2000" lvl="0" algn="l" fontAlgn="b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/>
                      </a:r>
                      <a:b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Скидка</a:t>
                      </a:r>
                    </a:p>
                    <a:p>
                      <a:pPr marL="72000" lvl="0" algn="l" fontAlgn="b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Бесплатный подарок</a:t>
                      </a:r>
                    </a:p>
                    <a:p>
                      <a:pPr marL="72000" lvl="0" algn="l" fontAlgn="b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Доставка</a:t>
                      </a:r>
                      <a:b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7825" marR="7825" marT="7825" marB="0" anchor="ctr">
                    <a:lnL w="12700" cap="flat" cmpd="sng" algn="ctr">
                      <a:solidFill>
                        <a:srgbClr val="B9DE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DE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DE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DE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2000" algn="l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Скидка до 50%</a:t>
                      </a:r>
                    </a:p>
                    <a:p>
                      <a:pPr marL="72000" algn="l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Купи 1 ‒ получи 2</a:t>
                      </a:r>
                    </a:p>
                    <a:p>
                      <a:pPr marL="72000" algn="l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Бесплатная доставка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825" marR="7825" marT="7825" marB="0" anchor="ctr">
                    <a:lnL w="12700" cap="flat" cmpd="sng" algn="ctr">
                      <a:solidFill>
                        <a:srgbClr val="B9DE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DE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DE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DE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9848427" y="548681"/>
          <a:ext cx="280021" cy="507960"/>
        </p:xfrm>
        <a:graphic>
          <a:graphicData uri="http://schemas.openxmlformats.org/drawingml/2006/table">
            <a:tbl>
              <a:tblPr/>
              <a:tblGrid>
                <a:gridCol w="280021"/>
              </a:tblGrid>
              <a:tr h="507960"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 marL="121920" marR="121920" marT="60960" marB="6096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ru-RU" dirty="0" smtClean="0"/>
              <a:t>_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50295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86</Words>
  <Application>Microsoft Office PowerPoint</Application>
  <PresentationFormat>Широкоэкранный</PresentationFormat>
  <Paragraphs>34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Segoe UI</vt:lpstr>
      <vt:lpstr>Segoe UI Light</vt:lpstr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Богдановский Федор</dc:creator>
  <cp:lastModifiedBy>Богдановский Федор</cp:lastModifiedBy>
  <cp:revision>1</cp:revision>
  <dcterms:created xsi:type="dcterms:W3CDTF">2016-10-19T10:19:51Z</dcterms:created>
  <dcterms:modified xsi:type="dcterms:W3CDTF">2016-10-19T10:20:27Z</dcterms:modified>
</cp:coreProperties>
</file>